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67" r:id="rId4"/>
    <p:sldId id="269" r:id="rId5"/>
    <p:sldId id="270" r:id="rId6"/>
    <p:sldId id="271" r:id="rId7"/>
    <p:sldId id="259" r:id="rId8"/>
    <p:sldId id="273" r:id="rId9"/>
    <p:sldId id="272" r:id="rId10"/>
    <p:sldId id="260" r:id="rId11"/>
    <p:sldId id="262" r:id="rId12"/>
    <p:sldId id="261" r:id="rId13"/>
    <p:sldId id="263" r:id="rId14"/>
    <p:sldId id="264" r:id="rId15"/>
    <p:sldId id="265" r:id="rId16"/>
    <p:sldId id="266" r:id="rId17"/>
  </p:sldIdLst>
  <p:sldSz cx="12192000" cy="6858000"/>
  <p:notesSz cx="10234613" cy="14662150"/>
  <p:embeddedFontLst>
    <p:embeddedFont>
      <p:font typeface="Colonna MT" panose="04020805060202030203" pitchFamily="82" charset="0"/>
      <p:regular r:id="rId19"/>
    </p:embeddedFont>
    <p:embeddedFont>
      <p:font typeface="Comic Sans MS" panose="030F0702030302020204" pitchFamily="66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Manrope" panose="020B0604020202020204" charset="0"/>
      <p:regular r:id="rId28"/>
      <p:bold r:id="rId29"/>
    </p:embeddedFont>
    <p:embeddedFont>
      <p:font typeface="Manrope SemiBold" panose="020B0604020202020204" charset="0"/>
      <p:regular r:id="rId30"/>
      <p:bold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660"/>
  </p:normalViewPr>
  <p:slideViewPr>
    <p:cSldViewPr snapToGrid="0">
      <p:cViewPr>
        <p:scale>
          <a:sx n="400" d="100"/>
          <a:sy n="400" d="100"/>
        </p:scale>
        <p:origin x="-24108" y="-146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7013" y="1096963"/>
            <a:ext cx="9780587" cy="5502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3469" y="6964533"/>
            <a:ext cx="8187688" cy="659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134" tIns="142134" rIns="142134" bIns="14213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013" y="1096963"/>
            <a:ext cx="9780587" cy="5502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1023469" y="6964533"/>
            <a:ext cx="8187688" cy="6597969"/>
          </a:xfrm>
          <a:prstGeom prst="rect">
            <a:avLst/>
          </a:prstGeom>
        </p:spPr>
        <p:txBody>
          <a:bodyPr spcFirstLastPara="1" wrap="square" lIns="142134" tIns="142134" rIns="142134" bIns="1421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6c7e6215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013" y="1096963"/>
            <a:ext cx="9780587" cy="5502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b6c7e62156_0_33:notes"/>
          <p:cNvSpPr txBox="1">
            <a:spLocks noGrp="1"/>
          </p:cNvSpPr>
          <p:nvPr>
            <p:ph type="body" idx="1"/>
          </p:nvPr>
        </p:nvSpPr>
        <p:spPr>
          <a:xfrm>
            <a:off x="1023469" y="6964533"/>
            <a:ext cx="8187688" cy="6597969"/>
          </a:xfrm>
          <a:prstGeom prst="rect">
            <a:avLst/>
          </a:prstGeom>
        </p:spPr>
        <p:txBody>
          <a:bodyPr spcFirstLastPara="1" wrap="square" lIns="142134" tIns="142134" rIns="142134" bIns="1421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6c7e6215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013" y="1096963"/>
            <a:ext cx="9780587" cy="5502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b6c7e62156_0_28:notes"/>
          <p:cNvSpPr txBox="1">
            <a:spLocks noGrp="1"/>
          </p:cNvSpPr>
          <p:nvPr>
            <p:ph type="body" idx="1"/>
          </p:nvPr>
        </p:nvSpPr>
        <p:spPr>
          <a:xfrm>
            <a:off x="1023469" y="6964533"/>
            <a:ext cx="8187688" cy="6597969"/>
          </a:xfrm>
          <a:prstGeom prst="rect">
            <a:avLst/>
          </a:prstGeom>
        </p:spPr>
        <p:txBody>
          <a:bodyPr spcFirstLastPara="1" wrap="square" lIns="142134" tIns="142134" rIns="142134" bIns="1421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6c7e6215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013" y="1096963"/>
            <a:ext cx="9780587" cy="5502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b6c7e62156_0_38:notes"/>
          <p:cNvSpPr txBox="1">
            <a:spLocks noGrp="1"/>
          </p:cNvSpPr>
          <p:nvPr>
            <p:ph type="body" idx="1"/>
          </p:nvPr>
        </p:nvSpPr>
        <p:spPr>
          <a:xfrm>
            <a:off x="1023469" y="6964533"/>
            <a:ext cx="8187688" cy="6597969"/>
          </a:xfrm>
          <a:prstGeom prst="rect">
            <a:avLst/>
          </a:prstGeom>
        </p:spPr>
        <p:txBody>
          <a:bodyPr spcFirstLastPara="1" wrap="square" lIns="142134" tIns="142134" rIns="142134" bIns="1421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6c7e6215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013" y="1096963"/>
            <a:ext cx="9780587" cy="5502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b6c7e62156_0_43:notes"/>
          <p:cNvSpPr txBox="1">
            <a:spLocks noGrp="1"/>
          </p:cNvSpPr>
          <p:nvPr>
            <p:ph type="body" idx="1"/>
          </p:nvPr>
        </p:nvSpPr>
        <p:spPr>
          <a:xfrm>
            <a:off x="1023469" y="6964533"/>
            <a:ext cx="8187688" cy="6597969"/>
          </a:xfrm>
          <a:prstGeom prst="rect">
            <a:avLst/>
          </a:prstGeom>
        </p:spPr>
        <p:txBody>
          <a:bodyPr spcFirstLastPara="1" wrap="square" lIns="142134" tIns="142134" rIns="142134" bIns="1421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6c7e6215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013" y="1096963"/>
            <a:ext cx="9780587" cy="5502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6c7e62156_0_48:notes"/>
          <p:cNvSpPr txBox="1">
            <a:spLocks noGrp="1"/>
          </p:cNvSpPr>
          <p:nvPr>
            <p:ph type="body" idx="1"/>
          </p:nvPr>
        </p:nvSpPr>
        <p:spPr>
          <a:xfrm>
            <a:off x="1023469" y="6964533"/>
            <a:ext cx="8187688" cy="6597969"/>
          </a:xfrm>
          <a:prstGeom prst="rect">
            <a:avLst/>
          </a:prstGeom>
        </p:spPr>
        <p:txBody>
          <a:bodyPr spcFirstLastPara="1" wrap="square" lIns="142134" tIns="142134" rIns="142134" bIns="1421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6c7e621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013" y="1096963"/>
            <a:ext cx="9780587" cy="5502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6c7e62156_0_5:notes"/>
          <p:cNvSpPr txBox="1">
            <a:spLocks noGrp="1"/>
          </p:cNvSpPr>
          <p:nvPr>
            <p:ph type="body" idx="1"/>
          </p:nvPr>
        </p:nvSpPr>
        <p:spPr>
          <a:xfrm>
            <a:off x="1023469" y="6964533"/>
            <a:ext cx="8187688" cy="6597969"/>
          </a:xfrm>
          <a:prstGeom prst="rect">
            <a:avLst/>
          </a:prstGeom>
        </p:spPr>
        <p:txBody>
          <a:bodyPr spcFirstLastPara="1" wrap="square" lIns="142134" tIns="142134" rIns="142134" bIns="1421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6c7e62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013" y="1096963"/>
            <a:ext cx="9780587" cy="5502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6c7e62156_0_1:notes"/>
          <p:cNvSpPr txBox="1">
            <a:spLocks noGrp="1"/>
          </p:cNvSpPr>
          <p:nvPr>
            <p:ph type="body" idx="1"/>
          </p:nvPr>
        </p:nvSpPr>
        <p:spPr>
          <a:xfrm>
            <a:off x="1023469" y="6964533"/>
            <a:ext cx="8187688" cy="6597969"/>
          </a:xfrm>
          <a:prstGeom prst="rect">
            <a:avLst/>
          </a:prstGeom>
        </p:spPr>
        <p:txBody>
          <a:bodyPr spcFirstLastPara="1" wrap="square" lIns="142134" tIns="142134" rIns="142134" bIns="1421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6c7e62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013" y="1096963"/>
            <a:ext cx="9780587" cy="5502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6c7e62156_0_1:notes"/>
          <p:cNvSpPr txBox="1">
            <a:spLocks noGrp="1"/>
          </p:cNvSpPr>
          <p:nvPr>
            <p:ph type="body" idx="1"/>
          </p:nvPr>
        </p:nvSpPr>
        <p:spPr>
          <a:xfrm>
            <a:off x="1023469" y="6964533"/>
            <a:ext cx="8187688" cy="6597969"/>
          </a:xfrm>
          <a:prstGeom prst="rect">
            <a:avLst/>
          </a:prstGeom>
        </p:spPr>
        <p:txBody>
          <a:bodyPr spcFirstLastPara="1" wrap="square" lIns="142134" tIns="142134" rIns="142134" bIns="1421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679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013" y="1096963"/>
            <a:ext cx="9780587" cy="5502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6c7e62156_0_13:notes"/>
          <p:cNvSpPr txBox="1">
            <a:spLocks noGrp="1"/>
          </p:cNvSpPr>
          <p:nvPr>
            <p:ph type="body" idx="1"/>
          </p:nvPr>
        </p:nvSpPr>
        <p:spPr>
          <a:xfrm>
            <a:off x="1023469" y="6964533"/>
            <a:ext cx="8187688" cy="6597969"/>
          </a:xfrm>
          <a:prstGeom prst="rect">
            <a:avLst/>
          </a:prstGeom>
        </p:spPr>
        <p:txBody>
          <a:bodyPr spcFirstLastPara="1" wrap="square" lIns="142134" tIns="142134" rIns="142134" bIns="1421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097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013" y="1096963"/>
            <a:ext cx="9780587" cy="5502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6c7e62156_0_13:notes"/>
          <p:cNvSpPr txBox="1">
            <a:spLocks noGrp="1"/>
          </p:cNvSpPr>
          <p:nvPr>
            <p:ph type="body" idx="1"/>
          </p:nvPr>
        </p:nvSpPr>
        <p:spPr>
          <a:xfrm>
            <a:off x="1023469" y="6964533"/>
            <a:ext cx="8187688" cy="6597969"/>
          </a:xfrm>
          <a:prstGeom prst="rect">
            <a:avLst/>
          </a:prstGeom>
        </p:spPr>
        <p:txBody>
          <a:bodyPr spcFirstLastPara="1" wrap="square" lIns="142134" tIns="142134" rIns="142134" bIns="1421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951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013" y="1096963"/>
            <a:ext cx="9780587" cy="5502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6c7e62156_0_13:notes"/>
          <p:cNvSpPr txBox="1">
            <a:spLocks noGrp="1"/>
          </p:cNvSpPr>
          <p:nvPr>
            <p:ph type="body" idx="1"/>
          </p:nvPr>
        </p:nvSpPr>
        <p:spPr>
          <a:xfrm>
            <a:off x="1023469" y="6964533"/>
            <a:ext cx="8187688" cy="6597969"/>
          </a:xfrm>
          <a:prstGeom prst="rect">
            <a:avLst/>
          </a:prstGeom>
        </p:spPr>
        <p:txBody>
          <a:bodyPr spcFirstLastPara="1" wrap="square" lIns="142134" tIns="142134" rIns="142134" bIns="1421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094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6c7e6215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013" y="1096963"/>
            <a:ext cx="9780587" cy="5502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6c7e62156_0_18:notes"/>
          <p:cNvSpPr txBox="1">
            <a:spLocks noGrp="1"/>
          </p:cNvSpPr>
          <p:nvPr>
            <p:ph type="body" idx="1"/>
          </p:nvPr>
        </p:nvSpPr>
        <p:spPr>
          <a:xfrm>
            <a:off x="1023469" y="6964533"/>
            <a:ext cx="8187688" cy="6597969"/>
          </a:xfrm>
          <a:prstGeom prst="rect">
            <a:avLst/>
          </a:prstGeom>
        </p:spPr>
        <p:txBody>
          <a:bodyPr spcFirstLastPara="1" wrap="square" lIns="142134" tIns="142134" rIns="142134" bIns="1421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6c7e6215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013" y="1096963"/>
            <a:ext cx="9780587" cy="5502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6c7e62156_0_18:notes"/>
          <p:cNvSpPr txBox="1">
            <a:spLocks noGrp="1"/>
          </p:cNvSpPr>
          <p:nvPr>
            <p:ph type="body" idx="1"/>
          </p:nvPr>
        </p:nvSpPr>
        <p:spPr>
          <a:xfrm>
            <a:off x="1023469" y="6964533"/>
            <a:ext cx="8187688" cy="6597969"/>
          </a:xfrm>
          <a:prstGeom prst="rect">
            <a:avLst/>
          </a:prstGeom>
        </p:spPr>
        <p:txBody>
          <a:bodyPr spcFirstLastPara="1" wrap="square" lIns="142134" tIns="142134" rIns="142134" bIns="1421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412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6c7e6215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013" y="1096963"/>
            <a:ext cx="9780587" cy="5502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b6c7e62156_0_23:notes"/>
          <p:cNvSpPr txBox="1">
            <a:spLocks noGrp="1"/>
          </p:cNvSpPr>
          <p:nvPr>
            <p:ph type="body" idx="1"/>
          </p:nvPr>
        </p:nvSpPr>
        <p:spPr>
          <a:xfrm>
            <a:off x="1023469" y="6964533"/>
            <a:ext cx="8187688" cy="6597969"/>
          </a:xfrm>
          <a:prstGeom prst="rect">
            <a:avLst/>
          </a:prstGeom>
        </p:spPr>
        <p:txBody>
          <a:bodyPr spcFirstLastPara="1" wrap="square" lIns="142134" tIns="142134" rIns="142134" bIns="1421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95" lvl="0" indent="-342896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90" lvl="1" indent="-317496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85" lvl="2" indent="-317496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78" lvl="3" indent="-31749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74" lvl="4" indent="-317496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68" lvl="5" indent="-317496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63" lvl="6" indent="-31749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58" lvl="7" indent="-317496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753" lvl="8" indent="-317496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95" lvl="0" indent="-34289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90" lvl="1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85" lvl="2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78" lvl="3" indent="-31749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74" lvl="4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68" lvl="5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63" lvl="6" indent="-31749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58" lvl="7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753" lvl="8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95" lvl="0" indent="-31749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90" lvl="1" indent="-304796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85" lvl="2" indent="-304796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78" lvl="3" indent="-304796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74" lvl="4" indent="-304796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68" lvl="5" indent="-304796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63" lvl="6" indent="-304796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58" lvl="7" indent="-304796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753" lvl="8" indent="-304796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1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95" lvl="0" indent="-31749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90" lvl="1" indent="-304796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85" lvl="2" indent="-304796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78" lvl="3" indent="-304796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74" lvl="4" indent="-304796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68" lvl="5" indent="-304796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63" lvl="6" indent="-304796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58" lvl="7" indent="-304796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753" lvl="8" indent="-304796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95" lvl="0" indent="-304796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90" lvl="1" indent="-304796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85" lvl="2" indent="-304796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78" lvl="3" indent="-304796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74" lvl="4" indent="-304796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68" lvl="5" indent="-304796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63" lvl="6" indent="-304796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58" lvl="7" indent="-304796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753" lvl="8" indent="-304796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6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43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95" lvl="0" indent="-34289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90" lvl="1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85" lvl="2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78" lvl="3" indent="-31749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74" lvl="4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68" lvl="5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63" lvl="6" indent="-31749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58" lvl="7" indent="-31749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753" lvl="8" indent="-31749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95" lvl="0" indent="-2285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scfghgboard – 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0" y="4742308"/>
            <a:ext cx="8715363" cy="4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80000"/>
              </a:lnSpc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Name : VISIONARY_CODERS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6" y="5594906"/>
            <a:ext cx="8715363" cy="41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70000"/>
              </a:lnSpc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Problem Statement : </a:t>
            </a:r>
            <a:r>
              <a:rPr lang="en-US" sz="1600" b="1" dirty="0">
                <a:latin typeface="Manrope SemiBold" panose="020B0604020202020204" charset="0"/>
              </a:rPr>
              <a:t>AI for Communities, Access &amp; Public Impact</a:t>
            </a:r>
            <a:endParaRPr sz="1600" b="1" dirty="0">
              <a:solidFill>
                <a:srgbClr val="202729"/>
              </a:solidFill>
              <a:latin typeface="Manrope SemiBold" panose="020B0604020202020204" charset="0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-1" y="5150910"/>
            <a:ext cx="8715363" cy="4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80000"/>
              </a:lnSpc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Leader Name : VAIBHAV SHAW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0014"/>
            <a:ext cx="12192000" cy="675798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133863" y="1902526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algn="ctr" fontAlgn="base"/>
            <a:r>
              <a:rPr lang="en-IN" sz="1800" b="1" dirty="0">
                <a:solidFill>
                  <a:srgbClr val="202729"/>
                </a:solidFill>
                <a:latin typeface="Arial" panose="020B0604020202020204" pitchFamily="34" charset="0"/>
              </a:rPr>
              <a:t>[ User Opens LokSathi AI ]</a:t>
            </a:r>
            <a:r>
              <a:rPr lang="en-US" sz="1800" dirty="0">
                <a:latin typeface="Arial" panose="020B0604020202020204" pitchFamily="34" charset="0"/>
              </a:rPr>
              <a:t>​</a:t>
            </a:r>
            <a:endParaRPr lang="en-US" sz="1800" dirty="0">
              <a:latin typeface="Segoe UI" panose="020B0502040204020203" pitchFamily="34" charset="0"/>
            </a:endParaRPr>
          </a:p>
          <a:p>
            <a:pPr algn="ctr" fontAlgn="base"/>
            <a:r>
              <a:rPr lang="en-US" sz="1800" dirty="0">
                <a:latin typeface="Arial" panose="020B0604020202020204" pitchFamily="34" charset="0"/>
              </a:rPr>
              <a:t>​</a:t>
            </a:r>
            <a:endParaRPr lang="en-US" sz="1800" dirty="0">
              <a:latin typeface="Segoe UI" panose="020B0502040204020203" pitchFamily="34" charset="0"/>
            </a:endParaRPr>
          </a:p>
          <a:p>
            <a:pPr algn="ctr" fontAlgn="base"/>
            <a:r>
              <a:rPr lang="en-IN" sz="1800" b="1" dirty="0">
                <a:solidFill>
                  <a:srgbClr val="202729"/>
                </a:solidFill>
                <a:latin typeface="Arial" panose="020B0604020202020204" pitchFamily="34" charset="0"/>
              </a:rPr>
              <a:t>[ Voice / Text Query in Local Language ]</a:t>
            </a:r>
            <a:r>
              <a:rPr lang="en-US" sz="1800" dirty="0">
                <a:latin typeface="Arial" panose="020B0604020202020204" pitchFamily="34" charset="0"/>
              </a:rPr>
              <a:t>​</a:t>
            </a:r>
            <a:endParaRPr lang="en-US" sz="1800" dirty="0">
              <a:latin typeface="Segoe UI" panose="020B0502040204020203" pitchFamily="34" charset="0"/>
            </a:endParaRPr>
          </a:p>
          <a:p>
            <a:pPr algn="ctr" fontAlgn="base"/>
            <a:r>
              <a:rPr lang="en-US" sz="1800" dirty="0">
                <a:latin typeface="Arial" panose="020B0604020202020204" pitchFamily="34" charset="0"/>
              </a:rPr>
              <a:t>​</a:t>
            </a:r>
            <a:endParaRPr lang="en-US" sz="1800" dirty="0">
              <a:latin typeface="Segoe UI" panose="020B0502040204020203" pitchFamily="34" charset="0"/>
            </a:endParaRPr>
          </a:p>
          <a:p>
            <a:pPr algn="ctr" fontAlgn="base"/>
            <a:r>
              <a:rPr lang="en-IN" sz="1800" b="1" dirty="0">
                <a:solidFill>
                  <a:srgbClr val="202729"/>
                </a:solidFill>
                <a:latin typeface="Arial" panose="020B0604020202020204" pitchFamily="34" charset="0"/>
              </a:rPr>
              <a:t>[ Speech-to-Text Conversion ]</a:t>
            </a:r>
            <a:r>
              <a:rPr lang="en-US" sz="1800" dirty="0">
                <a:latin typeface="Arial" panose="020B0604020202020204" pitchFamily="34" charset="0"/>
              </a:rPr>
              <a:t>​</a:t>
            </a:r>
            <a:endParaRPr lang="en-US" sz="1800" dirty="0">
              <a:latin typeface="Segoe UI" panose="020B0502040204020203" pitchFamily="34" charset="0"/>
            </a:endParaRPr>
          </a:p>
          <a:p>
            <a:pPr algn="ctr" fontAlgn="base"/>
            <a:r>
              <a:rPr lang="en-US" sz="1800" dirty="0">
                <a:latin typeface="Arial" panose="020B0604020202020204" pitchFamily="34" charset="0"/>
              </a:rPr>
              <a:t>​</a:t>
            </a:r>
            <a:endParaRPr lang="en-US" sz="1800" dirty="0">
              <a:latin typeface="Segoe UI" panose="020B0502040204020203" pitchFamily="34" charset="0"/>
            </a:endParaRPr>
          </a:p>
          <a:p>
            <a:pPr algn="ctr" fontAlgn="base"/>
            <a:r>
              <a:rPr lang="en-IN" sz="1800" b="1" dirty="0">
                <a:solidFill>
                  <a:srgbClr val="202729"/>
                </a:solidFill>
                <a:latin typeface="Arial" panose="020B0604020202020204" pitchFamily="34" charset="0"/>
              </a:rPr>
              <a:t>[ AI Intent Understanding ]</a:t>
            </a:r>
            <a:r>
              <a:rPr lang="en-US" sz="1800" dirty="0">
                <a:latin typeface="Arial" panose="020B0604020202020204" pitchFamily="34" charset="0"/>
              </a:rPr>
              <a:t>​</a:t>
            </a:r>
            <a:endParaRPr lang="en-US" sz="1800" dirty="0">
              <a:latin typeface="Segoe UI" panose="020B0502040204020203" pitchFamily="34" charset="0"/>
            </a:endParaRPr>
          </a:p>
          <a:p>
            <a:pPr algn="ctr" fontAlgn="base"/>
            <a:r>
              <a:rPr lang="en-US" sz="1800" dirty="0">
                <a:latin typeface="Arial" panose="020B0604020202020204" pitchFamily="34" charset="0"/>
              </a:rPr>
              <a:t>​</a:t>
            </a:r>
            <a:endParaRPr lang="en-US" sz="1800" dirty="0">
              <a:latin typeface="Segoe UI" panose="020B0502040204020203" pitchFamily="34" charset="0"/>
            </a:endParaRPr>
          </a:p>
          <a:p>
            <a:pPr algn="ctr" fontAlgn="base"/>
            <a:r>
              <a:rPr lang="en-IN" sz="1800" b="1" dirty="0">
                <a:solidFill>
                  <a:srgbClr val="202729"/>
                </a:solidFill>
                <a:latin typeface="Arial" panose="020B0604020202020204" pitchFamily="34" charset="0"/>
              </a:rPr>
              <a:t>[ Scheme / Service Information Retrieval ]</a:t>
            </a:r>
            <a:r>
              <a:rPr lang="en-US" sz="1800" dirty="0">
                <a:latin typeface="Arial" panose="020B0604020202020204" pitchFamily="34" charset="0"/>
              </a:rPr>
              <a:t>​</a:t>
            </a:r>
            <a:endParaRPr lang="en-US" sz="1800" dirty="0">
              <a:latin typeface="Segoe UI" panose="020B0502040204020203" pitchFamily="34" charset="0"/>
            </a:endParaRPr>
          </a:p>
          <a:p>
            <a:pPr algn="ctr" fontAlgn="base"/>
            <a:r>
              <a:rPr lang="en-US" sz="1800" dirty="0">
                <a:latin typeface="Arial" panose="020B0604020202020204" pitchFamily="34" charset="0"/>
              </a:rPr>
              <a:t>​</a:t>
            </a:r>
            <a:endParaRPr lang="en-US" sz="1800" dirty="0">
              <a:latin typeface="Segoe UI" panose="020B0502040204020203" pitchFamily="34" charset="0"/>
            </a:endParaRPr>
          </a:p>
          <a:p>
            <a:pPr algn="ctr" fontAlgn="base"/>
            <a:r>
              <a:rPr lang="en-IN" sz="1800" b="1" dirty="0">
                <a:solidFill>
                  <a:srgbClr val="202729"/>
                </a:solidFill>
                <a:latin typeface="Arial" panose="020B0604020202020204" pitchFamily="34" charset="0"/>
              </a:rPr>
              <a:t>[ Step-by-Step Guidance Generated ]</a:t>
            </a:r>
            <a:r>
              <a:rPr lang="en-US" sz="1800" dirty="0">
                <a:latin typeface="Arial" panose="020B0604020202020204" pitchFamily="34" charset="0"/>
              </a:rPr>
              <a:t>​</a:t>
            </a:r>
            <a:endParaRPr lang="en-US" sz="1800" dirty="0">
              <a:latin typeface="Segoe UI" panose="020B0502040204020203" pitchFamily="34" charset="0"/>
            </a:endParaRPr>
          </a:p>
          <a:p>
            <a:pPr algn="ctr" fontAlgn="base"/>
            <a:r>
              <a:rPr lang="en-US" sz="1800" dirty="0">
                <a:latin typeface="Arial" panose="020B0604020202020204" pitchFamily="34" charset="0"/>
              </a:rPr>
              <a:t>​</a:t>
            </a:r>
            <a:endParaRPr lang="en-US" sz="1800" dirty="0">
              <a:latin typeface="Segoe UI" panose="020B0502040204020203" pitchFamily="34" charset="0"/>
            </a:endParaRPr>
          </a:p>
          <a:p>
            <a:pPr algn="ctr" fontAlgn="base"/>
            <a:r>
              <a:rPr lang="en-IN" sz="1800" b="1" dirty="0">
                <a:solidFill>
                  <a:srgbClr val="202729"/>
                </a:solidFill>
                <a:latin typeface="Arial" panose="020B0604020202020204" pitchFamily="34" charset="0"/>
              </a:rPr>
              <a:t>[ Voice + Text Response ]</a:t>
            </a:r>
            <a:r>
              <a:rPr lang="en-US" sz="1800" dirty="0">
                <a:latin typeface="Arial" panose="020B0604020202020204" pitchFamily="34" charset="0"/>
              </a:rPr>
              <a:t>​</a:t>
            </a:r>
            <a:endParaRPr lang="en-US" sz="1800" dirty="0">
              <a:latin typeface="Segoe UI" panose="020B0502040204020203" pitchFamily="34" charset="0"/>
            </a:endParaRPr>
          </a:p>
          <a:p>
            <a:pPr algn="ctr" fontAlgn="base"/>
            <a:r>
              <a:rPr lang="en-US" sz="1800" dirty="0">
                <a:latin typeface="Arial" panose="020B0604020202020204" pitchFamily="34" charset="0"/>
              </a:rPr>
              <a:t>​</a:t>
            </a:r>
            <a:endParaRPr lang="en-US" sz="1800" dirty="0">
              <a:latin typeface="Segoe UI" panose="020B0502040204020203" pitchFamily="34" charset="0"/>
            </a:endParaRPr>
          </a:p>
          <a:p>
            <a:pPr algn="ctr" fontAlgn="base"/>
            <a:r>
              <a:rPr lang="en-IN" sz="1800" b="1" dirty="0">
                <a:solidFill>
                  <a:srgbClr val="202729"/>
                </a:solidFill>
                <a:latin typeface="Arial" panose="020B0604020202020204" pitchFamily="34" charset="0"/>
              </a:rPr>
              <a:t>[ User Understands &amp; Applies Independently ]</a:t>
            </a:r>
            <a:r>
              <a:rPr lang="en-US" sz="1800" dirty="0">
                <a:latin typeface="Arial" panose="020B0604020202020204" pitchFamily="34" charset="0"/>
              </a:rPr>
              <a:t>​</a:t>
            </a:r>
            <a:endParaRPr lang="en-US" sz="1800" dirty="0">
              <a:latin typeface="Segoe UI" panose="020B0502040204020203" pitchFamily="34" charset="0"/>
            </a:endParaRPr>
          </a:p>
          <a:p>
            <a:pPr algn="ctr" fontAlgn="base"/>
            <a:r>
              <a:rPr lang="en-US" sz="2800" dirty="0">
                <a:latin typeface="Arial" panose="020B0604020202020204" pitchFamily="34" charset="0"/>
              </a:rPr>
              <a:t>​</a:t>
            </a:r>
            <a:endParaRPr lang="en-US" sz="1800" dirty="0">
              <a:latin typeface="Segoe UI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279F32C-8E5B-4810-A2ED-220CA1C9E717}"/>
              </a:ext>
            </a:extLst>
          </p:cNvPr>
          <p:cNvCxnSpPr>
            <a:cxnSpLocks/>
          </p:cNvCxnSpPr>
          <p:nvPr/>
        </p:nvCxnSpPr>
        <p:spPr>
          <a:xfrm>
            <a:off x="3966438" y="2176556"/>
            <a:ext cx="0" cy="22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9D806D-EF8B-49D3-AC74-4108B2B467D2}"/>
              </a:ext>
            </a:extLst>
          </p:cNvPr>
          <p:cNvCxnSpPr>
            <a:cxnSpLocks/>
          </p:cNvCxnSpPr>
          <p:nvPr/>
        </p:nvCxnSpPr>
        <p:spPr>
          <a:xfrm>
            <a:off x="3970476" y="2621056"/>
            <a:ext cx="0" cy="22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DB25AB-F60C-475F-918A-875701504045}"/>
              </a:ext>
            </a:extLst>
          </p:cNvPr>
          <p:cNvCxnSpPr>
            <a:cxnSpLocks/>
          </p:cNvCxnSpPr>
          <p:nvPr/>
        </p:nvCxnSpPr>
        <p:spPr>
          <a:xfrm>
            <a:off x="3966438" y="3052856"/>
            <a:ext cx="0" cy="22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0534DC-A0ED-4369-9DE5-529E332DB4E5}"/>
              </a:ext>
            </a:extLst>
          </p:cNvPr>
          <p:cNvCxnSpPr>
            <a:cxnSpLocks/>
          </p:cNvCxnSpPr>
          <p:nvPr/>
        </p:nvCxnSpPr>
        <p:spPr>
          <a:xfrm>
            <a:off x="3966438" y="3429000"/>
            <a:ext cx="0" cy="22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32C6E4-0F04-4F4A-9DF8-9277E9405748}"/>
              </a:ext>
            </a:extLst>
          </p:cNvPr>
          <p:cNvCxnSpPr>
            <a:cxnSpLocks/>
          </p:cNvCxnSpPr>
          <p:nvPr/>
        </p:nvCxnSpPr>
        <p:spPr>
          <a:xfrm>
            <a:off x="3957776" y="3852956"/>
            <a:ext cx="0" cy="22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F24715-6A6F-426E-BB24-3CB950032ECA}"/>
              </a:ext>
            </a:extLst>
          </p:cNvPr>
          <p:cNvCxnSpPr>
            <a:cxnSpLocks/>
          </p:cNvCxnSpPr>
          <p:nvPr/>
        </p:nvCxnSpPr>
        <p:spPr>
          <a:xfrm>
            <a:off x="3949114" y="4265706"/>
            <a:ext cx="0" cy="22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1F8638-C5A0-4465-B4C2-46AA65EB23FB}"/>
              </a:ext>
            </a:extLst>
          </p:cNvPr>
          <p:cNvCxnSpPr>
            <a:cxnSpLocks/>
          </p:cNvCxnSpPr>
          <p:nvPr/>
        </p:nvCxnSpPr>
        <p:spPr>
          <a:xfrm>
            <a:off x="3948528" y="4659407"/>
            <a:ext cx="0" cy="22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0DD6E64-E888-45CF-897E-05E0957DC2CE}"/>
              </a:ext>
            </a:extLst>
          </p:cNvPr>
          <p:cNvSpPr/>
          <p:nvPr/>
        </p:nvSpPr>
        <p:spPr>
          <a:xfrm>
            <a:off x="133863" y="1001225"/>
            <a:ext cx="50545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SemiBold" panose="020B0604020202020204" charset="0"/>
              </a:rPr>
              <a:t>Process flow diagram:​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Manrope SemiBold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C22CAE-E227-4DD1-B4C0-00F4AF304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832" y="1285874"/>
            <a:ext cx="5579301" cy="3786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0" y="877576"/>
            <a:ext cx="7531800" cy="53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Architecture diagram of the proposed solution:</a:t>
            </a: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87A784-93F2-4373-9235-94D78143A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416" y="1202602"/>
            <a:ext cx="12209216" cy="55156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03D556-AEE2-4A65-996A-A23201FC430C}"/>
              </a:ext>
            </a:extLst>
          </p:cNvPr>
          <p:cNvSpPr txBox="1"/>
          <p:nvPr/>
        </p:nvSpPr>
        <p:spPr>
          <a:xfrm>
            <a:off x="11523915" y="6172129"/>
            <a:ext cx="419548" cy="34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AutoShape 2" descr="https://powerpoint.officeapps.live.com/pods/GetClipboardImage.ashx?Id=1173498d-fc34-46dd-863d-16d2d7dfa7d0&amp;DC=PSG3&amp;pkey=fe787f41-dec8-4b11-82c7-b7da1cc11751&amp;wdwaccluster=PSG3">
            <a:extLst>
              <a:ext uri="{FF2B5EF4-FFF2-40B4-BE49-F238E27FC236}">
                <a16:creationId xmlns:a16="http://schemas.microsoft.com/office/drawing/2014/main" id="{10B7A986-012B-474E-B7F9-37615E0512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0" y="70639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5000"/>
              </a:lnSpc>
              <a:buSzPts val="935"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Wireframes of the LokSathi AI</a:t>
            </a:r>
            <a:endParaRPr sz="17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</a:pP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F9C3973D-8B48-4A37-BBE9-6F85A22DF441}"/>
              </a:ext>
            </a:extLst>
          </p:cNvPr>
          <p:cNvSpPr/>
          <p:nvPr/>
        </p:nvSpPr>
        <p:spPr>
          <a:xfrm>
            <a:off x="8543925" y="985838"/>
            <a:ext cx="3471863" cy="726185"/>
          </a:xfrm>
          <a:prstGeom prst="cloudCallout">
            <a:avLst>
              <a:gd name="adj1" fmla="val -49228"/>
              <a:gd name="adj2" fmla="val 139232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Scan it for Wireframe.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BEB53-E5CA-4ED5-B2EF-52703EA66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76" y="1348930"/>
            <a:ext cx="4719637" cy="45386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83FC30-B99F-4FC3-8782-41D00985567C}"/>
              </a:ext>
            </a:extLst>
          </p:cNvPr>
          <p:cNvSpPr txBox="1"/>
          <p:nvPr/>
        </p:nvSpPr>
        <p:spPr>
          <a:xfrm>
            <a:off x="4191001" y="5715013"/>
            <a:ext cx="4719637" cy="34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mic Sans MS" panose="030F0702030302020204" pitchFamily="66" charset="0"/>
              </a:rPr>
              <a:t>Figma Wireframe for LokSathi AI</a:t>
            </a:r>
            <a:endParaRPr lang="en-IN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F01038F-7D87-4E5E-8473-86C3265648BE}"/>
              </a:ext>
            </a:extLst>
          </p:cNvPr>
          <p:cNvSpPr/>
          <p:nvPr/>
        </p:nvSpPr>
        <p:spPr>
          <a:xfrm>
            <a:off x="0" y="1757363"/>
            <a:ext cx="4114800" cy="185737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27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Google Shape;99;p20"/>
          <p:cNvSpPr txBox="1"/>
          <p:nvPr/>
        </p:nvSpPr>
        <p:spPr>
          <a:xfrm>
            <a:off x="104776" y="720677"/>
            <a:ext cx="4424362" cy="66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Technologies to be used in the solution:</a:t>
            </a: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3E40CC-EB9E-47AA-BABC-F2F018982001}"/>
              </a:ext>
            </a:extLst>
          </p:cNvPr>
          <p:cNvSpPr/>
          <p:nvPr/>
        </p:nvSpPr>
        <p:spPr>
          <a:xfrm>
            <a:off x="104776" y="1213308"/>
            <a:ext cx="2334293" cy="345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💻 </a:t>
            </a:r>
            <a:r>
              <a:rPr lang="en-IN" b="1" dirty="0"/>
              <a:t>Technology Stack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EA7F31-DC42-489A-8704-19AD1219E2AD}"/>
              </a:ext>
            </a:extLst>
          </p:cNvPr>
          <p:cNvSpPr txBox="1"/>
          <p:nvPr/>
        </p:nvSpPr>
        <p:spPr>
          <a:xfrm>
            <a:off x="104776" y="1757363"/>
            <a:ext cx="8424862" cy="597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Frontend </a:t>
            </a:r>
          </a:p>
          <a:p>
            <a:endParaRPr lang="en-IN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0BAEB99-685E-465F-8C8B-6E88C777B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5" y="2058889"/>
            <a:ext cx="36433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Next.js PWA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Tailwind CSS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 Speech API (mic access)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Service Workers (offline mode)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13C1D3-99AA-4F0B-ABAE-F5BDA7C4EE7B}"/>
              </a:ext>
            </a:extLst>
          </p:cNvPr>
          <p:cNvSpPr/>
          <p:nvPr/>
        </p:nvSpPr>
        <p:spPr>
          <a:xfrm>
            <a:off x="4414838" y="1757362"/>
            <a:ext cx="4114800" cy="185737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27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F4049-9017-4448-A69C-44E478908D2C}"/>
              </a:ext>
            </a:extLst>
          </p:cNvPr>
          <p:cNvSpPr txBox="1"/>
          <p:nvPr/>
        </p:nvSpPr>
        <p:spPr>
          <a:xfrm>
            <a:off x="4686300" y="1895618"/>
            <a:ext cx="3390902" cy="135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Backend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FastAPI (Python)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REST APIs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Simple OTP auth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1F479D-E5C8-409C-9FC6-A49B94822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047" y="3813634"/>
            <a:ext cx="4224894" cy="19691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4A9547-0DB4-41D8-B322-AF8B5A74E8B2}"/>
              </a:ext>
            </a:extLst>
          </p:cNvPr>
          <p:cNvSpPr txBox="1"/>
          <p:nvPr/>
        </p:nvSpPr>
        <p:spPr>
          <a:xfrm>
            <a:off x="104776" y="4043363"/>
            <a:ext cx="3781424" cy="135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AI Layer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Whisper (Speech-to-Text)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Indic-TTS / AI4Bharat TTS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Multilingual LLM (Llama / Gemma)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RAG with FAISS vector store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325672-CC85-45B0-B6FA-D6DE9D90E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38" y="3813633"/>
            <a:ext cx="4224894" cy="19691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84736C-5D46-4CDB-8486-9FBD34E51B91}"/>
              </a:ext>
            </a:extLst>
          </p:cNvPr>
          <p:cNvSpPr/>
          <p:nvPr/>
        </p:nvSpPr>
        <p:spPr>
          <a:xfrm>
            <a:off x="4529138" y="4043363"/>
            <a:ext cx="6096000" cy="8508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/>
              <a:t>Database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PostgreSQL (schemes, FAQs, portals)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JSON-based seed data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11AC52-BAC0-44E6-85E5-054C7EE12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049" y="2573849"/>
            <a:ext cx="3498889" cy="19691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078DC57-4748-4E96-A167-705EBC6EB75F}"/>
              </a:ext>
            </a:extLst>
          </p:cNvPr>
          <p:cNvSpPr/>
          <p:nvPr/>
        </p:nvSpPr>
        <p:spPr>
          <a:xfrm>
            <a:off x="8788143" y="2877182"/>
            <a:ext cx="6096000" cy="13564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Hosting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Docker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Render / Railway / AWS EC2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Cloudflare CDN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Google Cloud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0" y="649240"/>
            <a:ext cx="7531800" cy="65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Estimated implementation cost:</a:t>
            </a: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" name="AutoShape 2" descr="Generated image">
            <a:extLst>
              <a:ext uri="{FF2B5EF4-FFF2-40B4-BE49-F238E27FC236}">
                <a16:creationId xmlns:a16="http://schemas.microsoft.com/office/drawing/2014/main" id="{0C6E00B5-AD3B-4156-8BCB-4668225ED2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59F3D-CD0A-43F4-8C4B-5FDC0CFCDB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57" t="5763" r="10925" b="28402"/>
          <a:stretch/>
        </p:blipFill>
        <p:spPr>
          <a:xfrm>
            <a:off x="-1" y="1091377"/>
            <a:ext cx="12191999" cy="55831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0" y="706390"/>
            <a:ext cx="5343525" cy="708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  <a:buSzPts val="935"/>
            </a:pP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9A1321-4FE5-4F55-BD05-E0A63014F1D8}"/>
              </a:ext>
            </a:extLst>
          </p:cNvPr>
          <p:cNvSpPr txBox="1"/>
          <p:nvPr/>
        </p:nvSpPr>
        <p:spPr>
          <a:xfrm>
            <a:off x="142876" y="952798"/>
            <a:ext cx="7686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  <a:latin typeface="Colonna MT" panose="04020805060202030203" pitchFamily="82" charset="0"/>
              </a:rPr>
              <a:t>Upcoming agenda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5C3232C-64D8-4C0C-AD72-BB5DBADEB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4" y="1660871"/>
            <a:ext cx="4572001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Single Sign-On with Digi Locker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OCR for document upload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Auto form filling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WhatsApp integration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mic Sans MS" panose="030F0702030302020204" pitchFamily="66" charset="0"/>
              </a:rPr>
              <a:t>Regional kiosks</a:t>
            </a:r>
          </a:p>
        </p:txBody>
      </p:sp>
      <p:pic>
        <p:nvPicPr>
          <p:cNvPr id="7171" name="Picture 3" descr="Google Drive Blog: Optical Character Recognition (OCR) in 34 languages">
            <a:extLst>
              <a:ext uri="{FF2B5EF4-FFF2-40B4-BE49-F238E27FC236}">
                <a16:creationId xmlns:a16="http://schemas.microsoft.com/office/drawing/2014/main" id="{8DC53987-3ABB-4B46-AC5B-DF4DC9C8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4" y="3292087"/>
            <a:ext cx="3559969" cy="319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524C5B-9F44-4737-A97E-C047DE5DE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6" y="3565914"/>
            <a:ext cx="2634709" cy="2919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B18C3-BC74-41AB-912D-BBDCEC89E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8236" y="706390"/>
            <a:ext cx="5363764" cy="39379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 title="AI for Bharddat BANNER –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0014"/>
            <a:ext cx="12192000" cy="6757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226307" y="673483"/>
            <a:ext cx="1739383" cy="577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GB" b="1" u="sng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 SemiBold" panose="020B0604020202020204" charset="0"/>
                <a:ea typeface="Manrope"/>
                <a:cs typeface="Segoe UI" panose="020B0502040204020203" pitchFamily="34" charset="0"/>
                <a:sym typeface="Manrope"/>
              </a:rPr>
              <a:t>Brief</a:t>
            </a:r>
            <a:r>
              <a:rPr lang="en-GB" b="1" u="sng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 SeN"/>
                <a:ea typeface="Manrope"/>
                <a:cs typeface="Segoe UI" panose="020B0502040204020203" pitchFamily="34" charset="0"/>
                <a:sym typeface="Manrope"/>
              </a:rPr>
              <a:t> about the Idea:</a:t>
            </a:r>
            <a:endParaRPr b="1" u="sng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nrope SeN"/>
              <a:ea typeface="Manrope"/>
              <a:cs typeface="Segoe UI" panose="020B0502040204020203" pitchFamily="34" charset="0"/>
              <a:sym typeface="Manrop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20AA8-C7AF-419F-9AF2-7E983884D630}"/>
              </a:ext>
            </a:extLst>
          </p:cNvPr>
          <p:cNvSpPr txBox="1"/>
          <p:nvPr/>
        </p:nvSpPr>
        <p:spPr>
          <a:xfrm>
            <a:off x="5117891" y="1031133"/>
            <a:ext cx="1956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lonna MT" panose="04020805060202030203" pitchFamily="82" charset="0"/>
              </a:rPr>
              <a:t>Problem Overview:</a:t>
            </a:r>
            <a:endParaRPr lang="en-IN" sz="1600" b="1" u="sng" dirty="0">
              <a:solidFill>
                <a:schemeClr val="tx1">
                  <a:lumMod val="75000"/>
                  <a:lumOff val="25000"/>
                </a:schemeClr>
              </a:solidFill>
              <a:latin typeface="Colonna MT" panose="04020805060202030203" pitchFamily="82" charset="0"/>
            </a:endParaRP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55FD5C56-A745-44B5-B923-A542C5E6A840}"/>
              </a:ext>
            </a:extLst>
          </p:cNvPr>
          <p:cNvSpPr/>
          <p:nvPr/>
        </p:nvSpPr>
        <p:spPr>
          <a:xfrm rot="20425774">
            <a:off x="50326" y="1323981"/>
            <a:ext cx="1855551" cy="620533"/>
          </a:xfrm>
          <a:prstGeom prst="wedgeEllipseCallou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Citizens Struggles with</a:t>
            </a:r>
            <a:endParaRPr lang="en-IN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445605ED-0C5B-47F9-B558-05D8A9F14FB5}"/>
              </a:ext>
            </a:extLst>
          </p:cNvPr>
          <p:cNvSpPr/>
          <p:nvPr/>
        </p:nvSpPr>
        <p:spPr>
          <a:xfrm>
            <a:off x="31678" y="2196088"/>
            <a:ext cx="3125859" cy="4490462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82309-304C-441C-A78B-FFA451F6F60C}"/>
              </a:ext>
            </a:extLst>
          </p:cNvPr>
          <p:cNvSpPr txBox="1"/>
          <p:nvPr/>
        </p:nvSpPr>
        <p:spPr>
          <a:xfrm>
            <a:off x="203206" y="2467631"/>
            <a:ext cx="2954331" cy="337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7" indent="-285747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</a:rPr>
              <a:t>Fragmented government portals</a:t>
            </a:r>
          </a:p>
          <a:p>
            <a:pPr marL="285747" indent="-285747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</a:rPr>
              <a:t>Language &amp; literacy barriers</a:t>
            </a:r>
          </a:p>
          <a:p>
            <a:pPr marL="285747" indent="-285747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</a:rPr>
              <a:t>Complex forms &amp; procedures</a:t>
            </a:r>
          </a:p>
          <a:p>
            <a:pPr marL="285747" indent="-285747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</a:rPr>
              <a:t>No unified help system</a:t>
            </a:r>
          </a:p>
          <a:p>
            <a:pPr marL="285747" indent="-285747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</a:rPr>
              <a:t>Low-bandwidth connectivity</a:t>
            </a:r>
          </a:p>
          <a:p>
            <a:r>
              <a:rPr lang="en-US" dirty="0"/>
              <a:t>Result: </a:t>
            </a:r>
            <a:r>
              <a:rPr lang="en-US" b="1" dirty="0">
                <a:solidFill>
                  <a:srgbClr val="FF0000"/>
                </a:solidFill>
              </a:rPr>
              <a:t>Missed schemes, failed applications, poor public-service access.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FFEF7-5BB1-493E-ABDF-3343D3948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274" y="2028377"/>
            <a:ext cx="8168726" cy="44041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226307" y="612161"/>
            <a:ext cx="1739383" cy="577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GB" b="1" u="sng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 SemiBold" panose="020B0604020202020204" charset="0"/>
                <a:ea typeface="Manrope"/>
                <a:cs typeface="Segoe UI" panose="020B0502040204020203" pitchFamily="34" charset="0"/>
                <a:sym typeface="Manrope"/>
              </a:rPr>
              <a:t>Brief about the Idea:</a:t>
            </a:r>
            <a:endParaRPr b="1" u="sng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nrope SemiBold" panose="020B0604020202020204" charset="0"/>
              <a:ea typeface="Manrope"/>
              <a:cs typeface="Segoe UI" panose="020B0502040204020203" pitchFamily="34" charset="0"/>
              <a:sym typeface="Manrop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20AA8-C7AF-419F-9AF2-7E983884D630}"/>
              </a:ext>
            </a:extLst>
          </p:cNvPr>
          <p:cNvSpPr txBox="1"/>
          <p:nvPr/>
        </p:nvSpPr>
        <p:spPr>
          <a:xfrm>
            <a:off x="4563452" y="864836"/>
            <a:ext cx="306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lonna MT" panose="04020805060202030203" pitchFamily="82" charset="0"/>
              </a:rPr>
              <a:t>Proposed Solution- LokSathi AI:</a:t>
            </a:r>
            <a:endParaRPr lang="en-IN" sz="1600" b="1" u="sng" dirty="0">
              <a:solidFill>
                <a:schemeClr val="tx1">
                  <a:lumMod val="75000"/>
                  <a:lumOff val="25000"/>
                </a:schemeClr>
              </a:solidFill>
              <a:latin typeface="Colonna MT" panose="04020805060202030203" pitchFamily="8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85C626-D19D-42A3-94D5-573A9763F92E}"/>
              </a:ext>
            </a:extLst>
          </p:cNvPr>
          <p:cNvSpPr/>
          <p:nvPr/>
        </p:nvSpPr>
        <p:spPr>
          <a:xfrm>
            <a:off x="185089" y="1456065"/>
            <a:ext cx="12006911" cy="2620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7" indent="-285747" fontAlgn="base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Comic Sans MS" panose="030F0702030302020204" pitchFamily="66" charset="0"/>
              </a:rPr>
              <a:t>LokSathi AI is a comprehensive multi-package platform designed to bridge the gap between citizens and government services through a unified, voice-first &amp; text-query interface. The system addresses critical challenges in civic service access including fragmented portals, language barriers, complex procedures, and connectivity issues. Built for low-bandwidth environments and basic smartphones, LokSathi AI provides step-by-step explanations of eligibility, required documents, and application procedures. By reducing dependence on middlemen and focusing on inclusion, accessibility, and real-world usability, the app empowers communities to independently access public resources and participate more effectively in social and economic programs.​</a:t>
            </a:r>
          </a:p>
          <a:p>
            <a:pPr marL="285747" indent="-285747" fontAlgn="base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tx2">
                  <a:lumMod val="10000"/>
                </a:schemeClr>
              </a:solidFill>
              <a:latin typeface="Comic Sans MS" panose="030F0702030302020204" pitchFamily="66" charset="0"/>
            </a:endParaRPr>
          </a:p>
          <a:p>
            <a:pPr marL="285747" indent="-285747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tx2">
                  <a:lumMod val="10000"/>
                </a:schemeClr>
              </a:solidFill>
              <a:latin typeface="Comic Sans MS" panose="030F0702030302020204" pitchFamily="66" charset="0"/>
            </a:endParaRPr>
          </a:p>
          <a:p>
            <a:endParaRPr lang="en-IN" b="1" dirty="0">
              <a:solidFill>
                <a:schemeClr val="tx2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03E8E3-4EC6-42D2-A110-ED3B6C658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892" y="6129338"/>
            <a:ext cx="6040212" cy="80607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777E2D-0D75-4207-973F-BA67926C9C5C}"/>
              </a:ext>
            </a:extLst>
          </p:cNvPr>
          <p:cNvCxnSpPr>
            <a:cxnSpLocks/>
          </p:cNvCxnSpPr>
          <p:nvPr/>
        </p:nvCxnSpPr>
        <p:spPr>
          <a:xfrm>
            <a:off x="2995827" y="6390189"/>
            <a:ext cx="254013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8AD3C6-8B4E-448A-A130-AC190C248083}"/>
              </a:ext>
            </a:extLst>
          </p:cNvPr>
          <p:cNvCxnSpPr>
            <a:cxnSpLocks/>
          </p:cNvCxnSpPr>
          <p:nvPr/>
        </p:nvCxnSpPr>
        <p:spPr>
          <a:xfrm>
            <a:off x="8678807" y="6390189"/>
            <a:ext cx="254013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307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98B7D4-5CC2-4DA0-85A7-32A42B6B1692}"/>
              </a:ext>
            </a:extLst>
          </p:cNvPr>
          <p:cNvSpPr txBox="1"/>
          <p:nvPr/>
        </p:nvSpPr>
        <p:spPr>
          <a:xfrm>
            <a:off x="3675530" y="723788"/>
            <a:ext cx="5654208" cy="34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anose="020B0604020202020204" charset="0"/>
              </a:rPr>
              <a:t>How is LokSathi AI Different from Existing Solutions? ​</a:t>
            </a:r>
            <a:endParaRPr lang="en-IN" b="1" u="sng" dirty="0">
              <a:solidFill>
                <a:schemeClr val="tx1">
                  <a:lumMod val="65000"/>
                  <a:lumOff val="35000"/>
                </a:schemeClr>
              </a:solidFill>
              <a:latin typeface="Manrope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D433C8-474C-4884-9051-E1D64D5CFFCA}"/>
              </a:ext>
            </a:extLst>
          </p:cNvPr>
          <p:cNvSpPr txBox="1"/>
          <p:nvPr/>
        </p:nvSpPr>
        <p:spPr>
          <a:xfrm>
            <a:off x="124497" y="1515463"/>
            <a:ext cx="8670664" cy="48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7" indent="-285747" fontAlgn="base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Existing platforms are full of text, complicated, and limited to certain languages.​</a:t>
            </a:r>
          </a:p>
          <a:p>
            <a:pPr marL="285747" indent="-285747" fontAlgn="base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285747" indent="-285747" fontAlgn="base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Most solutions need a reliable internet connection and some digital skills.​</a:t>
            </a:r>
          </a:p>
          <a:p>
            <a:pPr marL="285747" indent="-285747" fontAlgn="base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285747" indent="-285747" fontAlgn="base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LokSathi AI prioritizes voice and local languages.​</a:t>
            </a:r>
          </a:p>
          <a:p>
            <a:pPr marL="285747" indent="-285747" fontAlgn="base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285747" indent="-285747" fontAlgn="base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It is tailored for low-bandwidth situations and basic smartphones.​</a:t>
            </a:r>
          </a:p>
          <a:p>
            <a:pPr marL="285747" indent="-285747" fontAlgn="base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285747" indent="-285747" fontAlgn="base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It emphasizes guidance and understanding rather than just providing information.</a:t>
            </a:r>
          </a:p>
          <a:p>
            <a:pPr marL="285747" indent="-285747" fontAlgn="base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285747" indent="-285747" fontAlgn="base">
              <a:buFont typeface="Wingdings" panose="05000000000000000000" pitchFamily="2" charset="2"/>
              <a:buChar char="q"/>
            </a:pPr>
            <a:r>
              <a:rPr lang="en-US" dirty="0">
                <a:latin typeface="Comic Sans MS" panose="030F0702030302020204" pitchFamily="66" charset="0"/>
              </a:rPr>
              <a:t>The platform employs a microservices architecture with six specialized packages: Civic Assistant, Document Center, Community Zone, Farmer &amp; Rural, Education, and Admin &amp; Government.</a:t>
            </a:r>
          </a:p>
          <a:p>
            <a:pPr marL="285747" indent="-285747" fontAlgn="base">
              <a:buFont typeface="Wingdings" panose="05000000000000000000" pitchFamily="2" charset="2"/>
              <a:buChar char="q"/>
            </a:pPr>
            <a:endParaRPr lang="en-US" dirty="0">
              <a:latin typeface="Comic Sans MS" panose="030F0702030302020204" pitchFamily="66" charset="0"/>
            </a:endParaRPr>
          </a:p>
          <a:p>
            <a:pPr marL="285747" indent="-285747" fontAlgn="base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​</a:t>
            </a:r>
            <a:r>
              <a:rPr lang="en-US" dirty="0">
                <a:latin typeface="Comic Sans MS" panose="030F0702030302020204" pitchFamily="66" charset="0"/>
              </a:rPr>
              <a:t>Each package provides domain-specific functionality while sharing common infrastructure for voice processing, language translation, and portal integration.</a:t>
            </a:r>
          </a:p>
          <a:p>
            <a:pPr marL="285747" indent="-285747" fontAlgn="base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285747" indent="-285747" fontAlgn="base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7044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35700" y="1720800"/>
            <a:ext cx="6267900" cy="28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</a:pP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2E6A3B-2ED0-4CC0-A2A0-1A909213ADFF}"/>
              </a:ext>
            </a:extLst>
          </p:cNvPr>
          <p:cNvSpPr txBox="1"/>
          <p:nvPr/>
        </p:nvSpPr>
        <p:spPr>
          <a:xfrm>
            <a:off x="3974324" y="787869"/>
            <a:ext cx="4243352" cy="59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SemiBold" panose="020B0604020202020204" charset="0"/>
                <a:ea typeface="Manrope SemiBold"/>
                <a:cs typeface="Manrope SemiBold"/>
                <a:sym typeface="Manrope SemiBold"/>
              </a:rPr>
              <a:t>How will it be able to solve the problem?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336386-46C2-4511-8BB4-C2F5FB5F7765}"/>
              </a:ext>
            </a:extLst>
          </p:cNvPr>
          <p:cNvSpPr txBox="1"/>
          <p:nvPr/>
        </p:nvSpPr>
        <p:spPr>
          <a:xfrm>
            <a:off x="352429" y="1670614"/>
            <a:ext cx="5172075" cy="48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7" indent="-285747" fontAlgn="base"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</a:rPr>
              <a:t>Users interact using voice &amp; text in their native language. </a:t>
            </a:r>
          </a:p>
          <a:p>
            <a:pPr marL="285747" indent="-285747" fontAlgn="base">
              <a:buFont typeface="Wingdings" panose="05000000000000000000" pitchFamily="2" charset="2"/>
              <a:buChar char="Ø"/>
            </a:pPr>
            <a:endParaRPr lang="en-US" dirty="0">
              <a:latin typeface="Comic Sans MS" panose="030F0702030302020204" pitchFamily="66" charset="0"/>
            </a:endParaRPr>
          </a:p>
          <a:p>
            <a:pPr marL="285747" indent="-285747" fontAlgn="base">
              <a:buFont typeface="Wingdings" panose="05000000000000000000" pitchFamily="2" charset="2"/>
              <a:buChar char="Ø"/>
            </a:pPr>
            <a:r>
              <a:rPr lang="en-IN" dirty="0">
                <a:latin typeface="Comic Sans MS" panose="030F0702030302020204" pitchFamily="66" charset="0"/>
              </a:rPr>
              <a:t>AI understands user intent and retrieves accurate civic information.</a:t>
            </a:r>
            <a:r>
              <a:rPr lang="en-US" dirty="0">
                <a:latin typeface="Comic Sans MS" panose="030F0702030302020204" pitchFamily="66" charset="0"/>
              </a:rPr>
              <a:t>​</a:t>
            </a:r>
          </a:p>
          <a:p>
            <a:pPr fontAlgn="base"/>
            <a:endParaRPr lang="en-IN" dirty="0">
              <a:latin typeface="Comic Sans MS" panose="030F0702030302020204" pitchFamily="66" charset="0"/>
            </a:endParaRPr>
          </a:p>
          <a:p>
            <a:pPr marL="285747" indent="-285747" fontAlgn="base"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</a:rPr>
              <a:t>Provides </a:t>
            </a:r>
            <a:r>
              <a:rPr lang="en-US" b="1" dirty="0">
                <a:latin typeface="Comic Sans MS" panose="030F0702030302020204" pitchFamily="66" charset="0"/>
              </a:rPr>
              <a:t>step-by-step guidance</a:t>
            </a:r>
            <a:r>
              <a:rPr lang="en-US" dirty="0">
                <a:latin typeface="Comic Sans MS" panose="030F0702030302020204" pitchFamily="66" charset="0"/>
              </a:rPr>
              <a:t> for schemes and public services.​</a:t>
            </a:r>
          </a:p>
          <a:p>
            <a:pPr marL="285747" indent="-285747" fontAlgn="base">
              <a:buFont typeface="Wingdings" panose="05000000000000000000" pitchFamily="2" charset="2"/>
              <a:buChar char="Ø"/>
            </a:pPr>
            <a:endParaRPr lang="en-US" dirty="0">
              <a:latin typeface="Comic Sans MS" panose="030F0702030302020204" pitchFamily="66" charset="0"/>
            </a:endParaRPr>
          </a:p>
          <a:p>
            <a:pPr marL="285747" indent="-285747" fontAlgn="base"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</a:rPr>
              <a:t>Reduces dependency on middlemen and offline agents.​</a:t>
            </a:r>
          </a:p>
          <a:p>
            <a:pPr marL="285747" indent="-285747" fontAlgn="base">
              <a:buFont typeface="Wingdings" panose="05000000000000000000" pitchFamily="2" charset="2"/>
              <a:buChar char="Ø"/>
            </a:pPr>
            <a:endParaRPr lang="en-US" dirty="0">
              <a:latin typeface="Comic Sans MS" panose="030F0702030302020204" pitchFamily="66" charset="0"/>
            </a:endParaRPr>
          </a:p>
          <a:p>
            <a:pPr marL="285747" indent="-285747" fontAlgn="base"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</a:rPr>
              <a:t>Enables easy access to government benefits and opportunities​.</a:t>
            </a:r>
          </a:p>
          <a:p>
            <a:pPr marL="285747" indent="-285747" fontAlgn="base">
              <a:buFont typeface="Wingdings" panose="05000000000000000000" pitchFamily="2" charset="2"/>
              <a:buChar char="Ø"/>
            </a:pPr>
            <a:endParaRPr lang="en-US" dirty="0">
              <a:latin typeface="Comic Sans MS" panose="030F0702030302020204" pitchFamily="66" charset="0"/>
            </a:endParaRPr>
          </a:p>
          <a:p>
            <a:pPr marL="285747" indent="-285747" fontAlgn="base"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</a:rPr>
              <a:t>Guided access to the government schemes and document services.</a:t>
            </a:r>
          </a:p>
          <a:p>
            <a:pPr marL="285747" indent="-285747" fontAlgn="base">
              <a:buFont typeface="Wingdings" panose="05000000000000000000" pitchFamily="2" charset="2"/>
              <a:buChar char="Ø"/>
            </a:pPr>
            <a:endParaRPr lang="en-US" dirty="0">
              <a:latin typeface="Comic Sans MS" panose="030F0702030302020204" pitchFamily="66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109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4616687" y="607596"/>
            <a:ext cx="2958625" cy="77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</a:pPr>
            <a:r>
              <a:rPr lang="en-US" sz="1600" u="sng" dirty="0">
                <a:solidFill>
                  <a:srgbClr val="2027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 SemiBold"/>
                <a:ea typeface="Manrope SemiBold"/>
                <a:cs typeface="Manrope SemiBold"/>
                <a:sym typeface="Manrope SemiBold"/>
              </a:rPr>
              <a:t>USP of the LokSathi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86EC77-7EB0-48C1-9F89-FF626EA4DBE5}"/>
              </a:ext>
            </a:extLst>
          </p:cNvPr>
          <p:cNvSpPr/>
          <p:nvPr/>
        </p:nvSpPr>
        <p:spPr>
          <a:xfrm>
            <a:off x="0" y="1686766"/>
            <a:ext cx="536268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7" indent="-285747">
              <a:buFontTx/>
              <a:buChar char="-"/>
            </a:pPr>
            <a:r>
              <a:rPr lang="en-US" sz="1800" dirty="0">
                <a:latin typeface="Comic Sans MS" panose="030F0702030302020204" pitchFamily="66" charset="0"/>
              </a:rPr>
              <a:t>Voice-first &amp; text-based interaction with multi-linguistic support</a:t>
            </a:r>
          </a:p>
          <a:p>
            <a:pPr marL="285747" indent="-285747">
              <a:buFontTx/>
              <a:buChar char="-"/>
            </a:pPr>
            <a:endParaRPr lang="en-US" sz="1800" dirty="0">
              <a:latin typeface="Comic Sans MS" panose="030F0702030302020204" pitchFamily="66" charset="0"/>
            </a:endParaRPr>
          </a:p>
          <a:p>
            <a:pPr marL="285747" indent="-285747">
              <a:buFontTx/>
              <a:buChar char="-"/>
            </a:pPr>
            <a:r>
              <a:rPr lang="en-US" sz="1800" dirty="0">
                <a:latin typeface="Comic Sans MS" panose="030F0702030302020204" pitchFamily="66" charset="0"/>
              </a:rPr>
              <a:t>Low-bandwidth optimization for rural connectivity</a:t>
            </a:r>
          </a:p>
          <a:p>
            <a:pPr marL="285747" indent="-285747">
              <a:buFontTx/>
              <a:buChar char="-"/>
            </a:pPr>
            <a:endParaRPr lang="en-US" sz="1800" dirty="0">
              <a:latin typeface="Comic Sans MS" panose="030F0702030302020204" pitchFamily="66" charset="0"/>
            </a:endParaRPr>
          </a:p>
          <a:p>
            <a:pPr marL="285747" indent="-285747">
              <a:buFontTx/>
              <a:buChar char="-"/>
            </a:pPr>
            <a:r>
              <a:rPr lang="en-US" sz="1800" dirty="0">
                <a:latin typeface="Comic Sans MS" panose="030F0702030302020204" pitchFamily="66" charset="0"/>
              </a:rPr>
              <a:t>Secure integration with government portals</a:t>
            </a:r>
          </a:p>
          <a:p>
            <a:pPr marL="285747" indent="-285747">
              <a:buFontTx/>
              <a:buChar char="-"/>
            </a:pPr>
            <a:endParaRPr lang="en-US" sz="1800" dirty="0">
              <a:latin typeface="Comic Sans MS" panose="030F0702030302020204" pitchFamily="66" charset="0"/>
            </a:endParaRPr>
          </a:p>
          <a:p>
            <a:pPr marL="285747" indent="-285747">
              <a:buFontTx/>
              <a:buChar char="-"/>
            </a:pPr>
            <a:r>
              <a:rPr lang="en-US" sz="1800" dirty="0">
                <a:latin typeface="Comic Sans MS" panose="030F0702030302020204" pitchFamily="66" charset="0"/>
              </a:rPr>
              <a:t>Real-time guidance and assistance</a:t>
            </a:r>
          </a:p>
          <a:p>
            <a:pPr marL="285747" indent="-285747">
              <a:buFontTx/>
              <a:buChar char="-"/>
            </a:pPr>
            <a:endParaRPr lang="en-US" sz="1800" dirty="0">
              <a:latin typeface="Comic Sans MS" panose="030F0702030302020204" pitchFamily="66" charset="0"/>
            </a:endParaRPr>
          </a:p>
          <a:p>
            <a:pPr marL="285747" indent="-285747">
              <a:buFontTx/>
              <a:buChar char="-"/>
            </a:pPr>
            <a:r>
              <a:rPr lang="en-US" sz="1800" dirty="0">
                <a:latin typeface="Comic Sans MS" panose="030F0702030302020204" pitchFamily="66" charset="0"/>
              </a:rPr>
              <a:t>Scalable microservices architecture</a:t>
            </a:r>
          </a:p>
          <a:p>
            <a:pPr marL="285747" indent="-285747">
              <a:buFontTx/>
              <a:buChar char="-"/>
            </a:pPr>
            <a:endParaRPr lang="en-US" sz="1800" dirty="0">
              <a:latin typeface="Comic Sans MS" panose="030F0702030302020204" pitchFamily="66" charset="0"/>
            </a:endParaRPr>
          </a:p>
          <a:p>
            <a:r>
              <a:rPr lang="en-US" sz="1800" dirty="0">
                <a:latin typeface="Comic Sans MS" panose="030F0702030302020204" pitchFamily="66" charset="0"/>
              </a:rPr>
              <a:t>-   Comprehensive analytics and reporting</a:t>
            </a:r>
            <a:endParaRPr lang="en-IN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262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166692" y="715846"/>
            <a:ext cx="4367605" cy="53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>
              <a:lnSpc>
                <a:spcPct val="115000"/>
              </a:lnSpc>
              <a:buSzPts val="935"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List of features offered by the LokSathi AI</a:t>
            </a:r>
            <a:endParaRPr sz="17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</a:pP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7B98D-A0D0-4870-AA5C-5D99C529B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813" y="1398069"/>
            <a:ext cx="5535184" cy="49598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4F1A64-27EA-4D58-AC24-E9588FA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05" y="1398068"/>
            <a:ext cx="6413403" cy="495986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9233A4-94B3-4350-8171-D774EEE29655}"/>
              </a:ext>
            </a:extLst>
          </p:cNvPr>
          <p:cNvCxnSpPr>
            <a:cxnSpLocks/>
          </p:cNvCxnSpPr>
          <p:nvPr/>
        </p:nvCxnSpPr>
        <p:spPr>
          <a:xfrm>
            <a:off x="6590852" y="1398071"/>
            <a:ext cx="0" cy="4959867"/>
          </a:xfrm>
          <a:prstGeom prst="line">
            <a:avLst/>
          </a:prstGeom>
          <a:ln w="28575">
            <a:solidFill>
              <a:srgbClr val="B4CD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166692" y="715846"/>
            <a:ext cx="5576880" cy="53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5000"/>
              </a:lnSpc>
              <a:buSzPts val="935"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Detailed List of features offered by the LokSathi AI</a:t>
            </a:r>
            <a:endParaRPr sz="17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</a:pP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9233A4-94B3-4350-8171-D774EEE29655}"/>
              </a:ext>
            </a:extLst>
          </p:cNvPr>
          <p:cNvCxnSpPr>
            <a:cxnSpLocks/>
          </p:cNvCxnSpPr>
          <p:nvPr/>
        </p:nvCxnSpPr>
        <p:spPr>
          <a:xfrm>
            <a:off x="7090909" y="924279"/>
            <a:ext cx="0" cy="5804935"/>
          </a:xfrm>
          <a:prstGeom prst="line">
            <a:avLst/>
          </a:prstGeom>
          <a:ln w="28575">
            <a:solidFill>
              <a:srgbClr val="B4CD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F8B9B05-C0FE-4C3A-9404-116B5179F02A}"/>
              </a:ext>
            </a:extLst>
          </p:cNvPr>
          <p:cNvSpPr/>
          <p:nvPr/>
        </p:nvSpPr>
        <p:spPr>
          <a:xfrm>
            <a:off x="166692" y="1250791"/>
            <a:ext cx="6905615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-Civic Assistant: The AI-powered guidance module for scheme information and eligibility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-Document Center: The module providing guided access to government document services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-Community Zone: The module for local announcements and community programs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-Farmer Package: The specialized module for agricultural services and information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-Education Package: The module for educational services and scholarship information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-Admin_Package: The administrative interface for government officials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-Voice Interface: The speech recognition and synthesis system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-Chatbot: Users can ask query and know about schemes and eligibility using Voice and text-based chatbot. 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-Portal Integration: The system connecting to external government portals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-Language Engine: The multi-linguistic processing and translation system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-Citizen: Any user accessing government services through the platform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-Administrator: Government officials managing content and analytics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-Intent Recognition: The AI system that understands user requests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-Document Guidance: The system providing step-by-step document application help</a:t>
            </a:r>
          </a:p>
        </p:txBody>
      </p:sp>
    </p:spTree>
    <p:extLst>
      <p:ext uri="{BB962C8B-B14F-4D97-AF65-F5344CB8AC3E}">
        <p14:creationId xmlns:p14="http://schemas.microsoft.com/office/powerpoint/2010/main" val="3161650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57B15D-F4AA-4E2A-8777-B671EBC18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2"/>
            <a:ext cx="12197420" cy="6854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57CA9F-8988-4D04-B8B3-0179E92CC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31"/>
          <a:stretch/>
        </p:blipFill>
        <p:spPr>
          <a:xfrm>
            <a:off x="0" y="666589"/>
            <a:ext cx="12192000" cy="577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4744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796</Words>
  <Application>Microsoft Office PowerPoint</Application>
  <PresentationFormat>Widescreen</PresentationFormat>
  <Paragraphs>124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Manrope SemiBold</vt:lpstr>
      <vt:lpstr>Segoe UI</vt:lpstr>
      <vt:lpstr>Consolas</vt:lpstr>
      <vt:lpstr>Manrope SeN</vt:lpstr>
      <vt:lpstr>Wingdings</vt:lpstr>
      <vt:lpstr>Manrope</vt:lpstr>
      <vt:lpstr>Arial</vt:lpstr>
      <vt:lpstr>Colonna MT</vt:lpstr>
      <vt:lpstr>Comic Sans MS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VAIBHAV SHAW</dc:creator>
  <cp:lastModifiedBy>user</cp:lastModifiedBy>
  <cp:revision>40</cp:revision>
  <dcterms:modified xsi:type="dcterms:W3CDTF">2026-01-25T06:15:17Z</dcterms:modified>
</cp:coreProperties>
</file>